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24384000" cy="13716000"/>
  <p:notesSz cx="6858000" cy="9144000"/>
  <p:embeddedFontLst>
    <p:embeddedFont>
      <p:font typeface="Chango Regular"/>
      <p:regular r:id="rId40"/>
    </p:embeddedFont>
    <p:embeddedFont>
      <p:font typeface="Pretendard Bold"/>
      <p:bold r:id="rId41"/>
    </p:embeddedFont>
    <p:embeddedFont>
      <p:font typeface="Pretendard ExtraLight"/>
      <p:regular r:id="rId42"/>
    </p:embeddedFont>
    <p:embeddedFont>
      <p:font typeface="Pretendard Black"/>
      <p:bold r:id="rId43"/>
    </p:embeddedFont>
    <p:embeddedFont>
      <p:font typeface="Pretendard Medium"/>
      <p:bold r:id="rId44"/>
    </p:embeddedFont>
    <p:embeddedFont>
      <p:font typeface="Pretendard ExtraBold"/>
      <p:bold r:id="rId45"/>
    </p:embeddedFont>
    <p:embeddedFont>
      <p:font typeface="Pretendard Regular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1.fntdata" Type="http://schemas.openxmlformats.org/officeDocument/2006/relationships/font"/><Relationship Id="rId41" Target="fonts/font2.fntdata" Type="http://schemas.openxmlformats.org/officeDocument/2006/relationships/font"/><Relationship Id="rId42" Target="fonts/font3.fntdata" Type="http://schemas.openxmlformats.org/officeDocument/2006/relationships/font"/><Relationship Id="rId43" Target="fonts/font4.fntdata" Type="http://schemas.openxmlformats.org/officeDocument/2006/relationships/font"/><Relationship Id="rId44" Target="fonts/font5.fntdata" Type="http://schemas.openxmlformats.org/officeDocument/2006/relationships/font"/><Relationship Id="rId45" Target="fonts/font6.fntdata" Type="http://schemas.openxmlformats.org/officeDocument/2006/relationships/font"/><Relationship Id="rId46" Target="fonts/font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Relationship Id="rId5" Target="../media/image62.png" Type="http://schemas.openxmlformats.org/officeDocument/2006/relationships/image"/><Relationship Id="rId6" Target="../media/image6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8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18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 rot="0">
            <a:off x="-5384800" y="-4330700"/>
            <a:ext cx="18021300" cy="1802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14478000" y="5397500"/>
            <a:ext cx="12992100" cy="129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16600" y="4546600"/>
            <a:ext cx="12763500" cy="12763500"/>
          </a:xfrm>
          <a:prstGeom prst="rect">
            <a:avLst/>
          </a:prstGeom>
          <a:effectLst>
            <a:outerShdw dir="2700000" dist="1177622" blurRad="1020606">
              <a:srgbClr val="000000">
                <a:alpha val="5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 rot="3420000">
            <a:off x="-2425700" y="2324100"/>
            <a:ext cx="6794500" cy="697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13080000">
            <a:off x="19100800" y="-1282700"/>
            <a:ext cx="4851400" cy="485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49500" y="7150100"/>
            <a:ext cx="1879600" cy="187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34100" y="3200400"/>
            <a:ext cx="116078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08700" y="6413500"/>
            <a:ext cx="116078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57800" y="1257300"/>
            <a:ext cx="1117600" cy="110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20027900" y="9448800"/>
            <a:ext cx="1879600" cy="1854200"/>
          </a:xfrm>
          <a:prstGeom prst="rect">
            <a:avLst/>
          </a:prstGeom>
          <a:effectLst>
            <a:outerShdw dir="6660000" dist="214549" blurRad="213834">
              <a:srgbClr val="000000">
                <a:alpha val="33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0700000">
            <a:off x="16916400" y="1816100"/>
            <a:ext cx="520700" cy="520700"/>
          </a:xfrm>
          <a:prstGeom prst="rect">
            <a:avLst/>
          </a:prstGeom>
          <a:effectLst>
            <a:outerShdw dir="3600000" dist="79595" blurRad="69845">
              <a:srgbClr val="000000">
                <a:alpha val="21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0700000">
            <a:off x="5156200" y="11239500"/>
            <a:ext cx="1231900" cy="1231900"/>
          </a:xfrm>
          <a:prstGeom prst="rect">
            <a:avLst/>
          </a:prstGeom>
          <a:effectLst>
            <a:outerShdw dir="3600000" dist="198182" blurRad="177892">
              <a:srgbClr val="000000">
                <a:alpha val="18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5435600" y="2413000"/>
            <a:ext cx="13182600" cy="4876800"/>
          </a:xfrm>
          <a:prstGeom prst="rect">
            <a:avLst/>
          </a:prstGeom>
        </p:spPr>
        <p:txBody>
          <a:bodyPr anchor="ctr" rtlCol="false" lIns="0" tIns="253296" rIns="0" bIns="253296"/>
          <a:lstStyle/>
          <a:p>
            <a:pPr algn="ctr" lvl="0">
              <a:lnSpc>
                <a:spcPct val="83830"/>
              </a:lnSpc>
            </a:pP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알고리즘</a:t>
            </a: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코딩테스트</a:t>
            </a:r>
          </a:p>
          <a:p>
            <a:pPr algn="ctr" lvl="0">
              <a:lnSpc>
                <a:spcPct val="83830"/>
              </a:lnSpc>
            </a:pP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13,14,15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56700" y="1143000"/>
            <a:ext cx="6070600" cy="939800"/>
          </a:xfrm>
          <a:prstGeom prst="rect">
            <a:avLst/>
          </a:prstGeom>
        </p:spPr>
        <p:txBody>
          <a:bodyPr anchor="ctr" rtlCol="false" lIns="0" tIns="97450" rIns="0" bIns="97450"/>
          <a:lstStyle/>
          <a:p>
            <a:pPr algn="ctr" lvl="0">
              <a:lnSpc>
                <a:spcPct val="83830"/>
              </a:lnSpc>
            </a:pPr>
            <a:r>
              <a:rPr lang="en-US" sz="3935" b="false" i="false" u="none" strike="noStrike" spc="-157">
                <a:solidFill>
                  <a:srgbClr val="FFFFFF"/>
                </a:solidFill>
                <a:latin typeface="Chango Regular"/>
              </a:rPr>
              <a:t>ecole 13,14,15 </a:t>
            </a:r>
            <a:r>
              <a:rPr lang="ko-KR" sz="3935" b="false" i="false" u="none" strike="noStrike" spc="-157">
                <a:solidFill>
                  <a:srgbClr val="FFFFFF"/>
                </a:solidFill>
                <a:ea typeface="Chango Regular"/>
              </a:rPr>
              <a:t>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1700" y="11544300"/>
            <a:ext cx="4559300" cy="622300"/>
          </a:xfrm>
          <a:prstGeom prst="rect">
            <a:avLst/>
          </a:prstGeom>
        </p:spPr>
        <p:txBody>
          <a:bodyPr anchor="ctr" rtlCol="false" lIns="0" tIns="86603" rIns="0" bIns="86603"/>
          <a:lstStyle/>
          <a:p>
            <a:pPr algn="ctr" lvl="0">
              <a:lnSpc>
                <a:spcPct val="83830"/>
              </a:lnSpc>
            </a:pP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소프트웨어학과</a:t>
            </a:r>
            <a:r>
              <a:rPr lang="en-US" sz="3497" b="false" i="false" u="none" strike="noStrike" spc="-17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박세현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1700" y="12268200"/>
            <a:ext cx="4800600" cy="571500"/>
          </a:xfrm>
          <a:prstGeom prst="rect">
            <a:avLst/>
          </a:prstGeom>
        </p:spPr>
        <p:txBody>
          <a:bodyPr anchor="ctr" rtlCol="false" lIns="0" tIns="80140" rIns="0" bIns="80140"/>
          <a:lstStyle/>
          <a:p>
            <a:pPr algn="ctr" lvl="0">
              <a:lnSpc>
                <a:spcPct val="83830"/>
              </a:lnSpc>
            </a:pPr>
            <a:r>
              <a:rPr lang="en" sz="3236" b="false" i="false" u="none" strike="noStrike" spc="-162">
                <a:solidFill>
                  <a:srgbClr val="FFFFFF"/>
                </a:solidFill>
                <a:latin typeface="Pretendard Bold"/>
              </a:rPr>
              <a:t>2023664025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37300" y="4838700"/>
            <a:ext cx="1955800" cy="4051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80700" y="4838700"/>
            <a:ext cx="6756400" cy="4051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531100" y="4076700"/>
            <a:ext cx="9829800" cy="5549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858000" y="10883900"/>
            <a:ext cx="12661900" cy="1498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n = 1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뒤에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1 x 2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블록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두개를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쌓은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 n = 2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뒤에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2 x 1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블록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한개를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쌓은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559800" y="7708900"/>
            <a:ext cx="1790700" cy="1790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58800" y="7708900"/>
            <a:ext cx="876300" cy="1790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332200" y="7708900"/>
            <a:ext cx="876300" cy="1790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071100" y="1257300"/>
            <a:ext cx="45085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n=3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인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경우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91000" y="3187700"/>
            <a:ext cx="12725400" cy="9664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5074900" y="4445000"/>
            <a:ext cx="10210800" cy="2413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n = 2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뒤에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1 x 2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블록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두개를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쌓은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16199"/>
              </a:lnSpc>
            </a:pP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n = 3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인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뒤에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2 x 1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블록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한개를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쌓은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16199"/>
              </a:lnSpc>
            </a:pPr>
            <a:r>
              <a:rPr lang="en" sz="339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n = (n - 2) + (n - 1)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규칙을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가지게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90" b="false" i="false" u="none" strike="noStrike">
                <a:solidFill>
                  <a:srgbClr val="000000"/>
                </a:solidFill>
                <a:ea typeface="Pretendard Regular"/>
              </a:rPr>
              <a:t>됨</a:t>
            </a:r>
            <a:r>
              <a:rPr lang="en-US" sz="3390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15200" y="6032500"/>
            <a:ext cx="1562100" cy="1587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087100" y="6032500"/>
            <a:ext cx="1562100" cy="15875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89900" y="8242300"/>
            <a:ext cx="787400" cy="1587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874500" y="8242300"/>
            <a:ext cx="787400" cy="1587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951200" y="8242300"/>
            <a:ext cx="787400" cy="1587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71100" y="1257300"/>
            <a:ext cx="45212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n=4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인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경우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10541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Python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00" y="116205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14800" y="4076700"/>
            <a:ext cx="16294100" cy="68199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43800" y="317500"/>
            <a:ext cx="92837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00" y="116205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502400" y="1955800"/>
            <a:ext cx="11531600" cy="10947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43800" y="647700"/>
            <a:ext cx="9283700" cy="13589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00" y="116205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232400" y="2806700"/>
            <a:ext cx="13919200" cy="9525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946900" y="787400"/>
            <a:ext cx="104902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9252-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최장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공통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부분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수열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05300" y="3340100"/>
            <a:ext cx="15938500" cy="9004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322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507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309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46900" y="787400"/>
            <a:ext cx="104902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9252-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최장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공통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부분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수열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1200" y="3962400"/>
            <a:ext cx="7632700" cy="5778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64600" y="3962400"/>
            <a:ext cx="7353300" cy="842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979900" y="3962400"/>
            <a:ext cx="6680200" cy="6959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1915-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정사각형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48500" y="3009900"/>
            <a:ext cx="10287000" cy="9817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861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998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912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1915-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정사각형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500" y="3962400"/>
            <a:ext cx="7620000" cy="527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559800" y="3962400"/>
            <a:ext cx="7264400" cy="725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92500" y="3962400"/>
            <a:ext cx="7594600" cy="6223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81200" y="2908300"/>
            <a:ext cx="9055100" cy="905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03600" y="2654300"/>
            <a:ext cx="9550400" cy="955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20434300" y="9499600"/>
            <a:ext cx="5435600" cy="5435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0100" y="596900"/>
            <a:ext cx="6527800" cy="1422400"/>
          </a:xfrm>
          <a:prstGeom prst="rect">
            <a:avLst/>
          </a:prstGeom>
        </p:spPr>
        <p:txBody>
          <a:bodyPr anchor="ctr" rtlCol="false" lIns="0" tIns="101486" rIns="0" bIns="101486"/>
          <a:lstStyle/>
          <a:p>
            <a:pPr algn="l" lvl="0">
              <a:lnSpc>
                <a:spcPct val="99600"/>
              </a:lnSpc>
            </a:pPr>
            <a:r>
              <a:rPr lang="en" sz="7991" b="false" i="false" u="none" strike="noStrike" spc="-400">
                <a:solidFill>
                  <a:srgbClr val="6187FF"/>
                </a:solidFill>
                <a:latin typeface="Pretendard Black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01900" y="3124200"/>
            <a:ext cx="5753100" cy="90678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동적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계획법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ea typeface="Pretendard Bold"/>
              </a:rPr>
              <a:t>기하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01900" y="3746500"/>
            <a:ext cx="5867400" cy="3911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1463-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정수를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1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로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만들기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
14501-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퇴사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준비하기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
2193-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이진수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구하기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
11726-2*N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타일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채우기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
9252-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최장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공통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부분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수열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찾기</a:t>
            </a:r>
          </a:p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1915-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가장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큰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정사각형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찾기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
11049-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행렬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곱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연산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횟수의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최솟값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구하기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
2098-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외판원의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순회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경로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짜기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
14003-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가장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길게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증가하는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부분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수열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찾기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01900" y="8940800"/>
            <a:ext cx="5918200" cy="18542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11758-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선분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방향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구하기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
17387-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선분의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교차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여부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구하기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
2162-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선분을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그룹으로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나누기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
2166-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다각형의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넓이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17600" y="3124200"/>
            <a:ext cx="1092200" cy="65532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01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02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435600" y="736600"/>
            <a:ext cx="135255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11049-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행렬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곱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연산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횟수의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최솟값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29500" y="1689100"/>
            <a:ext cx="9702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143500" y="2959100"/>
            <a:ext cx="14262100" cy="101473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147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92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659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35600" y="736600"/>
            <a:ext cx="135255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11049-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행렬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곱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연산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횟수의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최솟값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4457700"/>
            <a:ext cx="9232900" cy="4800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32900" y="4457700"/>
            <a:ext cx="7823200" cy="7327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106900" y="4419600"/>
            <a:ext cx="7404100" cy="5778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2098-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외판원의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순회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경로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짜기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51500" y="3035300"/>
            <a:ext cx="13258800" cy="990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861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951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912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2098-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외판원의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순회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경로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짜기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3962400"/>
            <a:ext cx="8001000" cy="8382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864600" y="3962400"/>
            <a:ext cx="6819900" cy="957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03600" y="3949700"/>
            <a:ext cx="7848600" cy="9588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14003-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길게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증가하는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부분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수열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37200" y="3187700"/>
            <a:ext cx="13474700" cy="92329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861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998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9644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14003-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가장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길게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증가하는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부분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수열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13400" y="4279900"/>
            <a:ext cx="6400800" cy="6210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001500" y="4279900"/>
            <a:ext cx="6057900" cy="6045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38100" y="4279900"/>
            <a:ext cx="5486400" cy="51435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8237200" y="4279900"/>
            <a:ext cx="61468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11758-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선분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방향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02300" y="2971800"/>
            <a:ext cx="12992100" cy="990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55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775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3388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11758-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선분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방향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4500" y="3962400"/>
            <a:ext cx="6400800" cy="3746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137400" y="3962400"/>
            <a:ext cx="8369300" cy="6489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798800" y="3962400"/>
            <a:ext cx="7772400" cy="4292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17387-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선분의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교차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여부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58000" y="2755900"/>
            <a:ext cx="10833100" cy="10464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703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365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9357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17387-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선분의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교차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여부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2900" y="3962400"/>
            <a:ext cx="8470900" cy="4851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74200" y="3962400"/>
            <a:ext cx="7505700" cy="617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487900" y="3962400"/>
            <a:ext cx="5854700" cy="9740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54900" y="1689100"/>
            <a:ext cx="96520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315200" y="2755900"/>
            <a:ext cx="10172700" cy="10312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7480300" y="622300"/>
            <a:ext cx="94107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1463-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정수를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1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만들기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2162-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선분을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그룹으로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나누기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511800" y="2755900"/>
            <a:ext cx="13525500" cy="102489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336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06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912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2162-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선분을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그룹으로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나누기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4152900"/>
            <a:ext cx="6045200" cy="563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502900" y="4152900"/>
            <a:ext cx="4572000" cy="5867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070600" y="4152900"/>
            <a:ext cx="4432300" cy="6273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824700" y="4152900"/>
            <a:ext cx="4495800" cy="5410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00300" y="4152900"/>
            <a:ext cx="4711700" cy="73787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2166-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다각형의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넓이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99100" y="3683000"/>
            <a:ext cx="13550900" cy="768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0861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998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912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2166-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다각형의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넓이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5100" y="3962400"/>
            <a:ext cx="7620000" cy="3175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85100" y="3962400"/>
            <a:ext cx="8140700" cy="890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925800" y="3962400"/>
            <a:ext cx="83058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6200" y="685800"/>
            <a:ext cx="2679700" cy="185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9" b="false" i="false" u="none" strike="noStrike">
                <a:solidFill>
                  <a:srgbClr val="000000"/>
                </a:solidFill>
                <a:ea typeface="Pretendard Black"/>
              </a:rPr>
              <a:t>출처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71800" y="3314700"/>
            <a:ext cx="16510000" cy="2159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000000"/>
                </a:solidFill>
                <a:latin typeface="Pretendard Regular"/>
              </a:rPr>
              <a:t>https://talktato.tistory.com/66</a:t>
            </a:r>
          </a:p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000000"/>
                </a:solidFill>
                <a:latin typeface="Pretendard Regular"/>
              </a:rPr>
              <a:t>https://donghak-dev.tistory.com/46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481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951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055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0" y="1714500"/>
            <a:ext cx="96520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0300" y="622300"/>
            <a:ext cx="94107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1463-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정수를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1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만들기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993900" y="4445000"/>
            <a:ext cx="5486400" cy="4826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18600" y="4445000"/>
            <a:ext cx="6083300" cy="7607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662400" y="4445000"/>
            <a:ext cx="6604000" cy="6070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622300"/>
            <a:ext cx="94107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14501-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퇴사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준비하기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6000" y="1714500"/>
            <a:ext cx="96520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88200" y="2781300"/>
            <a:ext cx="10007600" cy="10414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227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84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834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66000" y="1714500"/>
            <a:ext cx="96520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80300" y="622300"/>
            <a:ext cx="94107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14501-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퇴사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준비하기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58900" y="4267200"/>
            <a:ext cx="6705600" cy="283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29700" y="4267200"/>
            <a:ext cx="6896100" cy="8420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929100" y="4267200"/>
            <a:ext cx="6515100" cy="6146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53100" y="635000"/>
            <a:ext cx="128778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2193-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이진수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67600" y="1689100"/>
            <a:ext cx="96139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79900" y="3111500"/>
            <a:ext cx="16446500" cy="947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274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0109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5039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53100" y="635000"/>
            <a:ext cx="128778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2193-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이진수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67600" y="1689100"/>
            <a:ext cx="96139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8400" y="4394200"/>
            <a:ext cx="6083300" cy="4368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140700" y="4394200"/>
            <a:ext cx="7264400" cy="7670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81400" y="4394200"/>
            <a:ext cx="7518400" cy="4635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622300"/>
            <a:ext cx="93345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11726 2*N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타일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채우기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동적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계획법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162800" y="2755900"/>
            <a:ext cx="10058400" cy="10312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